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69" r:id="rId4"/>
    <p:sldId id="259" r:id="rId5"/>
    <p:sldId id="272" r:id="rId6"/>
    <p:sldId id="261" r:id="rId7"/>
    <p:sldId id="262" r:id="rId8"/>
    <p:sldId id="273" r:id="rId9"/>
    <p:sldId id="275" r:id="rId10"/>
    <p:sldId id="276" r:id="rId11"/>
    <p:sldId id="265" r:id="rId12"/>
    <p:sldId id="283" r:id="rId13"/>
    <p:sldId id="266" r:id="rId14"/>
    <p:sldId id="267" r:id="rId15"/>
    <p:sldId id="268" r:id="rId16"/>
    <p:sldId id="270" r:id="rId17"/>
    <p:sldId id="277" r:id="rId18"/>
    <p:sldId id="279" r:id="rId19"/>
    <p:sldId id="282" r:id="rId20"/>
    <p:sldId id="281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E2DD1-BBE5-4D68-9208-27CA712304B0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1E87F-D19C-4207-9C3E-7F784E688104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this is happening at a time when the climate which gave birth to agriculture – the Holocene – is changing forever.  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unstable warming climate will make the growing of food by traditional means extremely difficult, costly and in many cases, impossible by the second half of this century.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1A389-606C-4878-B6F5-0813F25A8C8E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world is losing 75-100 </a:t>
            </a:r>
            <a:r>
              <a:rPr lang="en-A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gigatonnes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topsoil and about 1 per cent of its farm land every year. At this rate we will run out of soil within 50-70 years. </a:t>
            </a:r>
          </a:p>
          <a:p>
            <a:pPr lvl="0"/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Megacities and their playgrounds will double in size to gobble up an area as large as China and the US combined.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1A389-606C-4878-B6F5-0813F25A8C8E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dirty="0" smtClean="0"/>
              <a:t>In countries like China, India and the US, groundwater is seriously depleted. </a:t>
            </a:r>
          </a:p>
          <a:p>
            <a:r>
              <a:rPr lang="en-AU" dirty="0" smtClean="0"/>
              <a:t>And climate change is reducing rainfall over the great grain bowls, snowpack on high mountains, lakes, rivers and aquifers in dry lands. </a:t>
            </a:r>
          </a:p>
          <a:p>
            <a:r>
              <a:rPr lang="en-AU" dirty="0" smtClean="0"/>
              <a:t>This combination means world food production will face critical water scarcity as early as the 2030s. </a:t>
            </a:r>
          </a:p>
          <a:p>
            <a:endParaRPr lang="en-AU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CC7660-968C-4A22-A1EE-0042B76DBE0E}" type="slidenum">
              <a:rPr lang="en-AU" smtClean="0"/>
              <a:pPr/>
              <a:t>10</a:t>
            </a:fld>
            <a:endParaRPr lang="en-A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dirty="0" smtClean="0"/>
              <a:t>We are facing the greatest challenge in human history – how to feed ten billion people sustainably for more than half a century.</a:t>
            </a:r>
          </a:p>
          <a:p>
            <a:r>
              <a:rPr lang="en-US" dirty="0" smtClean="0"/>
              <a:t>Tonight there will be 216,000 more people to dinner than there were last night.</a:t>
            </a:r>
            <a:endParaRPr lang="en-AU" dirty="0" smtClean="0"/>
          </a:p>
          <a:p>
            <a:r>
              <a:rPr lang="en-US" dirty="0" smtClean="0"/>
              <a:t>While its growth rate is slowing, the human population continues to expand. It is likely to reach 10 billion people in the 2060s as more babies are born and </a:t>
            </a:r>
            <a:r>
              <a:rPr lang="en-US" i="1" dirty="0" smtClean="0"/>
              <a:t>older people live longer</a:t>
            </a:r>
            <a:r>
              <a:rPr lang="en-US" dirty="0" smtClean="0"/>
              <a:t>.</a:t>
            </a:r>
            <a:endParaRPr lang="en-AU" dirty="0" smtClean="0"/>
          </a:p>
          <a:p>
            <a:r>
              <a:rPr lang="en-US" dirty="0" smtClean="0"/>
              <a:t>In line with economic growth, consumers in China, India, Brazil and other advancing economies will demand more meat and high protein foods. </a:t>
            </a:r>
            <a:endParaRPr lang="en-AU" dirty="0" smtClean="0"/>
          </a:p>
          <a:p>
            <a:r>
              <a:rPr lang="en-US" dirty="0" smtClean="0"/>
              <a:t>Together these factors will double global food demand by the 2060s – and all of that demand, directly or indirectly, must be satisfied by the growing and harvesting of plants.</a:t>
            </a:r>
            <a:endParaRPr lang="en-AU" dirty="0" smtClean="0"/>
          </a:p>
          <a:p>
            <a:r>
              <a:rPr lang="en-US" dirty="0" smtClean="0"/>
              <a:t>By the 2060s we will need around 600 </a:t>
            </a:r>
            <a:r>
              <a:rPr lang="en-US" i="1" dirty="0" smtClean="0"/>
              <a:t>quadrillion</a:t>
            </a:r>
            <a:r>
              <a:rPr lang="en-US" dirty="0" smtClean="0"/>
              <a:t> calories every single day – all of it initially from plants. </a:t>
            </a:r>
            <a:r>
              <a:rPr lang="en-AU" dirty="0" smtClean="0"/>
              <a:t>  </a:t>
            </a:r>
          </a:p>
          <a:p>
            <a:r>
              <a:rPr lang="en-US" dirty="0" smtClean="0"/>
              <a:t>My first point is that the central issue in the human destiny in the 21st century is whether we can achieve </a:t>
            </a:r>
            <a:r>
              <a:rPr lang="en-US" i="1" dirty="0" smtClean="0"/>
              <a:t>and sustain</a:t>
            </a:r>
            <a:r>
              <a:rPr lang="en-US" dirty="0" smtClean="0"/>
              <a:t> such a mighty harvest.</a:t>
            </a:r>
            <a:endParaRPr lang="en-AU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F35826-E0B9-4176-8EBE-A1521414A293}" type="slidenum">
              <a:rPr lang="en-AU" smtClean="0"/>
              <a:pPr/>
              <a:t>19</a:t>
            </a:fld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06647C-CDF2-43CF-9F91-60EABF015431}" type="datetimeFigureOut">
              <a:rPr lang="en-AU" smtClean="0"/>
              <a:pPr/>
              <a:t>19/01/2013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4A82D6-B666-463E-921A-D81987B92030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goo.gl/J8Jv0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348880"/>
            <a:ext cx="7851648" cy="1828800"/>
          </a:xfrm>
        </p:spPr>
        <p:txBody>
          <a:bodyPr/>
          <a:lstStyle/>
          <a:p>
            <a:pPr algn="ctr"/>
            <a:r>
              <a:rPr lang="en-AU" dirty="0" smtClean="0"/>
              <a:t>Renaming </a:t>
            </a:r>
            <a:r>
              <a:rPr lang="en-AU" i="1" dirty="0" err="1" smtClean="0"/>
              <a:t>H.Sapiens</a:t>
            </a:r>
            <a:endParaRPr lang="en-AU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653136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en-AU" dirty="0" smtClean="0"/>
              <a:t>Julian Cribb, FTSE</a:t>
            </a:r>
          </a:p>
          <a:p>
            <a:pPr algn="ctr"/>
            <a:r>
              <a:rPr lang="en-AU" dirty="0" smtClean="0"/>
              <a:t>ANU Emeritus Faculty</a:t>
            </a:r>
          </a:p>
          <a:p>
            <a:pPr algn="ctr"/>
            <a:r>
              <a:rPr lang="en-AU" dirty="0" smtClean="0"/>
              <a:t>October 24, 2012</a:t>
            </a:r>
            <a:endParaRPr lang="en-AU" dirty="0"/>
          </a:p>
        </p:txBody>
      </p:sp>
      <p:pic>
        <p:nvPicPr>
          <p:cNvPr id="4" name="Picture 3" descr="Evol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124744"/>
            <a:ext cx="5549900" cy="1841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Linnaeus</a:t>
            </a:r>
            <a:endParaRPr lang="en-AU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67544" y="2423160"/>
            <a:ext cx="4038600" cy="4434840"/>
          </a:xfrm>
        </p:spPr>
        <p:txBody>
          <a:bodyPr/>
          <a:lstStyle/>
          <a:p>
            <a:r>
              <a:rPr lang="en-AU" dirty="0" smtClean="0"/>
              <a:t>Carle von </a:t>
            </a:r>
            <a:r>
              <a:rPr lang="en-AU" dirty="0" err="1" smtClean="0"/>
              <a:t>Linné</a:t>
            </a:r>
            <a:r>
              <a:rPr lang="en-AU" dirty="0" smtClean="0"/>
              <a:t> (Linnaeus) 1707-78 ‘Father of Taxonomy’</a:t>
            </a:r>
          </a:p>
          <a:p>
            <a:r>
              <a:rPr lang="en-AU" i="1" dirty="0" err="1" smtClean="0"/>
              <a:t>Systema</a:t>
            </a:r>
            <a:r>
              <a:rPr lang="en-AU" i="1" dirty="0" smtClean="0"/>
              <a:t> </a:t>
            </a:r>
            <a:r>
              <a:rPr lang="en-AU" i="1" dirty="0" err="1" smtClean="0"/>
              <a:t>Naturae</a:t>
            </a:r>
            <a:r>
              <a:rPr lang="en-AU" i="1" dirty="0" smtClean="0"/>
              <a:t> </a:t>
            </a:r>
            <a:r>
              <a:rPr lang="en-AU" dirty="0" smtClean="0"/>
              <a:t>1735 proposes </a:t>
            </a:r>
            <a:r>
              <a:rPr lang="en-AU" dirty="0" err="1" smtClean="0"/>
              <a:t>bionomial</a:t>
            </a:r>
            <a:r>
              <a:rPr lang="en-AU" dirty="0" smtClean="0"/>
              <a:t> classification system</a:t>
            </a:r>
          </a:p>
          <a:p>
            <a:r>
              <a:rPr lang="en-AU" dirty="0" smtClean="0"/>
              <a:t>Names </a:t>
            </a:r>
            <a:r>
              <a:rPr lang="en-AU" i="1" dirty="0" smtClean="0"/>
              <a:t>H. sapiens, </a:t>
            </a:r>
            <a:r>
              <a:rPr lang="en-AU" dirty="0" smtClean="0"/>
              <a:t>1758, in ‘</a:t>
            </a:r>
            <a:r>
              <a:rPr lang="en-AU" dirty="0" err="1" smtClean="0"/>
              <a:t>anthropomorpha</a:t>
            </a:r>
            <a:r>
              <a:rPr lang="en-AU" dirty="0" smtClean="0"/>
              <a:t>’</a:t>
            </a:r>
          </a:p>
        </p:txBody>
      </p:sp>
      <p:pic>
        <p:nvPicPr>
          <p:cNvPr id="10" name="Content Placeholder 9" descr="Linnaeu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040805"/>
            <a:ext cx="3532564" cy="426851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 new name?</a:t>
            </a:r>
            <a:endParaRPr lang="en-AU" dirty="0"/>
          </a:p>
        </p:txBody>
      </p:sp>
      <p:pic>
        <p:nvPicPr>
          <p:cNvPr id="6" name="Picture 5" descr="Rename H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988840"/>
            <a:ext cx="76771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/>
          <a:lstStyle/>
          <a:p>
            <a:r>
              <a:rPr lang="en-AU" dirty="0" smtClean="0"/>
              <a:t>Extinctions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 smtClean="0"/>
              <a:t>Past extinctions</a:t>
            </a:r>
            <a:r>
              <a:rPr lang="en-AU" dirty="0" smtClean="0"/>
              <a:t>:</a:t>
            </a:r>
          </a:p>
          <a:p>
            <a:pPr lvl="1"/>
            <a:r>
              <a:rPr lang="en-AU" sz="1800" dirty="0" smtClean="0"/>
              <a:t>Ordovician – 440 my BP – 25% of families lost</a:t>
            </a:r>
          </a:p>
          <a:p>
            <a:pPr lvl="1"/>
            <a:r>
              <a:rPr lang="en-AU" sz="1800" dirty="0" smtClean="0"/>
              <a:t>Devonian, 370 my – 19% lost</a:t>
            </a:r>
          </a:p>
          <a:p>
            <a:pPr lvl="1"/>
            <a:r>
              <a:rPr lang="en-AU" sz="1800" dirty="0" smtClean="0"/>
              <a:t>Permian – 245my – 54% of families lost (96% 0f marine species)</a:t>
            </a:r>
          </a:p>
          <a:p>
            <a:pPr lvl="1"/>
            <a:r>
              <a:rPr lang="en-AU" sz="1800" dirty="0" smtClean="0"/>
              <a:t>Triassic – 210my – 23% lost</a:t>
            </a:r>
          </a:p>
          <a:p>
            <a:pPr lvl="1"/>
            <a:r>
              <a:rPr lang="en-AU" sz="1800" dirty="0" smtClean="0"/>
              <a:t>KT – 65my – 17% lost</a:t>
            </a:r>
          </a:p>
          <a:p>
            <a:r>
              <a:rPr lang="en-AU" b="1" dirty="0" smtClean="0"/>
              <a:t>Anthropocene extinction</a:t>
            </a:r>
            <a:r>
              <a:rPr lang="en-AU" dirty="0" smtClean="0"/>
              <a:t>:</a:t>
            </a:r>
          </a:p>
          <a:p>
            <a:pPr lvl="1"/>
            <a:r>
              <a:rPr lang="en-AU" dirty="0" smtClean="0"/>
              <a:t>&gt;30,000 species/year lost (Wilson)</a:t>
            </a:r>
          </a:p>
          <a:p>
            <a:pPr lvl="1"/>
            <a:r>
              <a:rPr lang="en-AU" dirty="0" smtClean="0"/>
              <a:t>Hunting (</a:t>
            </a:r>
            <a:r>
              <a:rPr lang="en-AU" dirty="0" err="1" smtClean="0"/>
              <a:t>megafauna</a:t>
            </a:r>
            <a:r>
              <a:rPr lang="en-AU" dirty="0" smtClean="0"/>
              <a:t>);  farming ; Earth system  modification.</a:t>
            </a:r>
          </a:p>
          <a:p>
            <a:pPr lvl="1"/>
            <a:r>
              <a:rPr lang="en-AU" dirty="0" smtClean="0"/>
              <a:t>First </a:t>
            </a:r>
            <a:r>
              <a:rPr lang="en-AU" dirty="0" err="1" smtClean="0"/>
              <a:t>biotically</a:t>
            </a:r>
            <a:r>
              <a:rPr lang="en-AU" dirty="0" smtClean="0"/>
              <a:t>-caused extinction (</a:t>
            </a:r>
            <a:r>
              <a:rPr lang="en-AU" dirty="0" err="1" smtClean="0"/>
              <a:t>Eldredge</a:t>
            </a:r>
            <a:r>
              <a:rPr lang="en-AU" dirty="0" smtClean="0"/>
              <a:t>).</a:t>
            </a:r>
          </a:p>
          <a:p>
            <a:pPr lvl="1">
              <a:buNone/>
            </a:pPr>
            <a:endParaRPr lang="en-AU" dirty="0" smtClean="0"/>
          </a:p>
          <a:p>
            <a:pPr lvl="1"/>
            <a:endParaRPr lang="en-AU" dirty="0" smtClean="0"/>
          </a:p>
          <a:p>
            <a:pPr lvl="1">
              <a:buNone/>
            </a:pPr>
            <a:endParaRPr lang="en-AU" sz="1800" dirty="0" smtClean="0"/>
          </a:p>
        </p:txBody>
      </p:sp>
      <p:pic>
        <p:nvPicPr>
          <p:cNvPr id="10242" name="Picture 2" descr="eldredgeextinction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1991" y="0"/>
            <a:ext cx="3742009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appinsys.com/globalwarming/GW_TemperatureProjections_files/image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564904"/>
            <a:ext cx="5092238" cy="387630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8305800" cy="852704"/>
          </a:xfrm>
        </p:spPr>
        <p:txBody>
          <a:bodyPr/>
          <a:lstStyle/>
          <a:p>
            <a:r>
              <a:rPr lang="en-AU" dirty="0" smtClean="0"/>
              <a:t>Global climate +4-5</a:t>
            </a:r>
            <a:r>
              <a:rPr lang="en-AU" baseline="30000" dirty="0" smtClean="0"/>
              <a:t>o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6516216" y="2924944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Global carbon emissions  now tracking A1F1 (</a:t>
            </a:r>
            <a:r>
              <a:rPr lang="en-AU" b="1" dirty="0" smtClean="0">
                <a:solidFill>
                  <a:srgbClr val="FF0000"/>
                </a:solidFill>
              </a:rPr>
              <a:t>high</a:t>
            </a:r>
            <a:r>
              <a:rPr lang="en-AU" dirty="0" smtClean="0"/>
              <a:t>) scenario 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4077072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 smtClean="0"/>
          </a:p>
          <a:p>
            <a:pPr>
              <a:buFont typeface="Wingdings" pitchFamily="2" charset="2"/>
              <a:buChar char="Ø"/>
            </a:pPr>
            <a:r>
              <a:rPr lang="en-AU" dirty="0" smtClean="0"/>
              <a:t>2 degrees of warming by 2050 locked in</a:t>
            </a:r>
          </a:p>
          <a:p>
            <a:pPr>
              <a:buFont typeface="Wingdings" pitchFamily="2" charset="2"/>
              <a:buChar char="Ø"/>
            </a:pPr>
            <a:r>
              <a:rPr lang="en-AU" dirty="0" smtClean="0"/>
              <a:t>4-5 degrees of warming by 2100 probable</a:t>
            </a:r>
          </a:p>
          <a:p>
            <a:pPr>
              <a:buFont typeface="Wingdings" pitchFamily="2" charset="2"/>
              <a:buChar char="Ø"/>
            </a:pPr>
            <a:r>
              <a:rPr lang="en-AU" dirty="0" smtClean="0"/>
              <a:t>‘runaway’ warming of 10-400 degrees possible</a:t>
            </a:r>
            <a:endParaRPr lang="en-AU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364088" y="3140968"/>
            <a:ext cx="108012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92280" y="630932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Source: IPCC</a:t>
            </a:r>
            <a:endParaRPr lang="en-AU" dirty="0"/>
          </a:p>
        </p:txBody>
      </p:sp>
      <p:pic>
        <p:nvPicPr>
          <p:cNvPr id="21506" name="Picture 2" descr="C:\Users\JCA2\Pictures\Coming famine\Global warm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8106" y="0"/>
            <a:ext cx="2905894" cy="290589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Chemical </a:t>
            </a:r>
            <a:br>
              <a:rPr lang="en-AU" dirty="0" smtClean="0"/>
            </a:br>
            <a:r>
              <a:rPr lang="en-AU" dirty="0" smtClean="0"/>
              <a:t>assault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r>
              <a:rPr lang="en-AU" dirty="0" smtClean="0"/>
              <a:t>83,000 man-made chemicals (USEPA)</a:t>
            </a:r>
          </a:p>
          <a:p>
            <a:r>
              <a:rPr lang="en-AU" dirty="0" smtClean="0"/>
              <a:t>550 have known risks</a:t>
            </a:r>
          </a:p>
          <a:p>
            <a:r>
              <a:rPr lang="en-AU" dirty="0" smtClean="0"/>
              <a:t>New, untested chemicals released constantly, eg 1000+ </a:t>
            </a:r>
            <a:r>
              <a:rPr lang="en-AU" dirty="0" err="1" smtClean="0"/>
              <a:t>nanosubstances</a:t>
            </a:r>
            <a:endParaRPr lang="en-AU" dirty="0" smtClean="0"/>
          </a:p>
          <a:p>
            <a:r>
              <a:rPr lang="en-AU" dirty="0" err="1" smtClean="0"/>
              <a:t>Earthwide</a:t>
            </a:r>
            <a:r>
              <a:rPr lang="en-AU" dirty="0" smtClean="0"/>
              <a:t> contamination via water, air, soil and life</a:t>
            </a:r>
          </a:p>
          <a:p>
            <a:r>
              <a:rPr lang="en-AU" dirty="0" smtClean="0"/>
              <a:t>Extensive contamination of mother’s milk, food</a:t>
            </a:r>
          </a:p>
          <a:p>
            <a:r>
              <a:rPr lang="en-AU" dirty="0" smtClean="0"/>
              <a:t>&gt;287 industrial chemicals (inc. 180 carcinogens) found in US newborns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8194" name="Picture 2" descr="agentor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0"/>
            <a:ext cx="4286250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Dead zones</a:t>
            </a:r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476 ‘dead zones’ worldwide, driven by NPK discharge into oceans and estuaries</a:t>
            </a:r>
            <a:endParaRPr lang="en-AU" dirty="0"/>
          </a:p>
        </p:txBody>
      </p:sp>
      <p:pic>
        <p:nvPicPr>
          <p:cNvPr id="5" name="Picture 4" descr="Dead zones 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628800"/>
            <a:ext cx="5321300" cy="3575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sert steppe herder May 06 DKe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993"/>
            <a:ext cx="9144000" cy="6842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en-AU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vanishing land</a:t>
            </a:r>
            <a:endParaRPr lang="en-AU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738264"/>
            <a:ext cx="8373616" cy="4291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3600" dirty="0" smtClean="0"/>
              <a:t>  </a:t>
            </a:r>
          </a:p>
          <a:p>
            <a:pPr>
              <a:buNone/>
            </a:pPr>
            <a:r>
              <a:rPr lang="en-A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“The Earth is losing topsoil at a rate of 75 to 100 GT. per year. If soil loss continues at present rates, it is estimated that there is only another 48 years of topsoil left.”</a:t>
            </a:r>
          </a:p>
          <a:p>
            <a:pPr>
              <a:buNone/>
            </a:pPr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			</a:t>
            </a:r>
            <a:r>
              <a:rPr lang="en-A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</a:t>
            </a:r>
            <a:r>
              <a:rPr lang="en-AU" sz="1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Marler</a:t>
            </a:r>
            <a:r>
              <a:rPr lang="en-A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&amp; </a:t>
            </a:r>
            <a:r>
              <a:rPr lang="en-AU" sz="1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Wallin</a:t>
            </a:r>
            <a:r>
              <a:rPr lang="en-A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Nutrition Security Institute, USA, 2006</a:t>
            </a:r>
            <a:endParaRPr lang="en-AU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Food waste</a:t>
            </a:r>
            <a:endParaRPr lang="en-AU" dirty="0"/>
          </a:p>
        </p:txBody>
      </p:sp>
      <p:pic>
        <p:nvPicPr>
          <p:cNvPr id="3" name="Picture 2" descr="food waste NY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844824"/>
            <a:ext cx="8172400" cy="460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28184" y="6488668"/>
            <a:ext cx="21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Source: USDA, NYT</a:t>
            </a:r>
            <a:endParaRPr lang="en-A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Lake Chad 1972/2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8975"/>
            <a:ext cx="5246440" cy="327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9" descr="The Colorado River Delta is as dry as the surrouding Sonoran Desert, Photo by Peter McBr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1989138"/>
            <a:ext cx="4427537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4106862" cy="6492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b="1" dirty="0" smtClean="0">
                <a:solidFill>
                  <a:schemeClr val="accent1">
                    <a:lumMod val="75000"/>
                  </a:schemeClr>
                </a:solidFill>
              </a:rPr>
              <a:t>Peak water</a:t>
            </a:r>
          </a:p>
        </p:txBody>
      </p:sp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5004048" y="3861048"/>
            <a:ext cx="3097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AU" sz="2400" b="1" dirty="0" smtClean="0">
                <a:solidFill>
                  <a:srgbClr val="66FFFF"/>
                </a:solidFill>
                <a:latin typeface="+mj-lt"/>
              </a:rPr>
              <a:t>Disappearing rivers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3648" y="4149080"/>
            <a:ext cx="27178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20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A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Vanishing lakes</a:t>
            </a:r>
            <a:endParaRPr lang="en-A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225" name="Picture 5" descr="http://www.nationalgeographic.com/freshwater/images/_main/DL/asian-water-crisis-d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12776"/>
            <a:ext cx="473233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TextBox 9"/>
          <p:cNvSpPr txBox="1">
            <a:spLocks noChangeArrowheads="1"/>
          </p:cNvSpPr>
          <p:nvPr/>
        </p:nvSpPr>
        <p:spPr bwMode="auto">
          <a:xfrm>
            <a:off x="900113" y="3213100"/>
            <a:ext cx="3455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2400" b="1" dirty="0">
                <a:solidFill>
                  <a:schemeClr val="bg1"/>
                </a:solidFill>
                <a:latin typeface="+mj-lt"/>
              </a:rPr>
              <a:t>Groundwater </a:t>
            </a:r>
            <a:r>
              <a:rPr lang="en-AU" sz="2400" b="1" dirty="0" smtClean="0">
                <a:solidFill>
                  <a:schemeClr val="bg1"/>
                </a:solidFill>
                <a:latin typeface="+mj-lt"/>
              </a:rPr>
              <a:t>mining</a:t>
            </a:r>
            <a:endParaRPr lang="en-AU" sz="2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8" descr="http://www.abc.net.au/reslib/200705/r145990_5122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68900" y="4429125"/>
            <a:ext cx="39751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724128" y="623731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rgbClr val="FFFF00"/>
                </a:solidFill>
                <a:latin typeface="+mj-lt"/>
              </a:rPr>
              <a:t>Shrinking glaciers</a:t>
            </a:r>
            <a:endParaRPr lang="en-AU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95528" y="764704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rgbClr val="FF0000"/>
                </a:solidFill>
              </a:rPr>
              <a:t>“</a:t>
            </a:r>
            <a:r>
              <a:rPr lang="en-AU" b="1" dirty="0" smtClean="0">
                <a:solidFill>
                  <a:srgbClr val="FF0000"/>
                </a:solidFill>
                <a:latin typeface="+mj-lt"/>
              </a:rPr>
              <a:t>Current estimates indicate we will not have enough water to feed ourselves in 25 years time...” </a:t>
            </a:r>
          </a:p>
          <a:p>
            <a:pPr algn="ctr"/>
            <a:r>
              <a:rPr lang="en-AU" b="1" dirty="0" smtClean="0">
                <a:solidFill>
                  <a:srgbClr val="FF0000"/>
                </a:solidFill>
                <a:latin typeface="+mj-lt"/>
              </a:rPr>
              <a:t>– Colin Chartres, IWMI </a:t>
            </a:r>
            <a:endParaRPr lang="en-AU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raphics8.nytimes.com/images/2007/12/06/world/06indo-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232" y="4581128"/>
            <a:ext cx="4139767" cy="227687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Peak resources</a:t>
            </a:r>
            <a:endParaRPr lang="en-AU" dirty="0"/>
          </a:p>
        </p:txBody>
      </p:sp>
      <p:pic>
        <p:nvPicPr>
          <p:cNvPr id="5" name="Picture 4" descr="Peak fi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293096"/>
            <a:ext cx="4039424" cy="2306293"/>
          </a:xfrm>
          <a:prstGeom prst="rect">
            <a:avLst/>
          </a:prstGeom>
        </p:spPr>
      </p:pic>
      <p:pic>
        <p:nvPicPr>
          <p:cNvPr id="6" name="Picture 5" descr="Peak oi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2132856"/>
            <a:ext cx="3716553" cy="27809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9632" y="2780928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Peak oil 2006 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357301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Peak Fish 2004 </a:t>
            </a:r>
            <a:endParaRPr lang="en-AU" dirty="0"/>
          </a:p>
        </p:txBody>
      </p:sp>
      <p:pic>
        <p:nvPicPr>
          <p:cNvPr id="4" name="Content Placeholder 3" descr="Peak P.pn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5564422" y="908720"/>
            <a:ext cx="3579578" cy="2452103"/>
          </a:xfrm>
        </p:spPr>
      </p:pic>
      <p:sp>
        <p:nvSpPr>
          <p:cNvPr id="9" name="Down Arrow 8"/>
          <p:cNvSpPr/>
          <p:nvPr/>
        </p:nvSpPr>
        <p:spPr>
          <a:xfrm>
            <a:off x="1835696" y="4005064"/>
            <a:ext cx="144016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ight Arrow 9"/>
          <p:cNvSpPr/>
          <p:nvPr/>
        </p:nvSpPr>
        <p:spPr>
          <a:xfrm>
            <a:off x="2195736" y="2924944"/>
            <a:ext cx="14401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Up Arrow 10"/>
          <p:cNvSpPr/>
          <p:nvPr/>
        </p:nvSpPr>
        <p:spPr>
          <a:xfrm>
            <a:off x="8244408" y="3645024"/>
            <a:ext cx="216024" cy="2160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6516216" y="3573016"/>
            <a:ext cx="216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Peak P 2030-40?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6300192" y="4149080"/>
            <a:ext cx="2383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Forest loss: 6.4mha/yr</a:t>
            </a:r>
            <a:endParaRPr lang="en-AU" dirty="0"/>
          </a:p>
        </p:txBody>
      </p:sp>
      <p:sp>
        <p:nvSpPr>
          <p:cNvPr id="15" name="Down Arrow 14"/>
          <p:cNvSpPr/>
          <p:nvPr/>
        </p:nvSpPr>
        <p:spPr>
          <a:xfrm>
            <a:off x="8676456" y="4221088"/>
            <a:ext cx="21602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305800" cy="1143000"/>
          </a:xfrm>
        </p:spPr>
        <p:txBody>
          <a:bodyPr/>
          <a:lstStyle/>
          <a:p>
            <a:r>
              <a:rPr lang="en-AU" dirty="0" smtClean="0"/>
              <a:t>Our global footprint</a:t>
            </a:r>
            <a:endParaRPr lang="en-AU" dirty="0"/>
          </a:p>
        </p:txBody>
      </p:sp>
      <p:pic>
        <p:nvPicPr>
          <p:cNvPr id="11266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60587"/>
            <a:ext cx="7164052" cy="50987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88224" y="6309320"/>
            <a:ext cx="1911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Source: GFN 2012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/>
          <a:lstStyle/>
          <a:p>
            <a:r>
              <a:rPr lang="en-AU" dirty="0" smtClean="0"/>
              <a:t>Weapons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645024"/>
            <a:ext cx="8229600" cy="2304256"/>
          </a:xfrm>
        </p:spPr>
        <p:txBody>
          <a:bodyPr/>
          <a:lstStyle/>
          <a:p>
            <a:r>
              <a:rPr lang="en-AU" dirty="0" smtClean="0"/>
              <a:t>Annual global weapons spend: $1,600 billion (SIPRI)</a:t>
            </a:r>
          </a:p>
          <a:p>
            <a:r>
              <a:rPr lang="en-AU" dirty="0" smtClean="0"/>
              <a:t>Annual global spend on food R&amp;D: $50bn (</a:t>
            </a:r>
            <a:r>
              <a:rPr lang="en-AU" dirty="0" err="1" smtClean="0"/>
              <a:t>Pardey&amp;al</a:t>
            </a:r>
            <a:r>
              <a:rPr lang="en-AU" dirty="0" smtClean="0"/>
              <a:t>.)</a:t>
            </a:r>
          </a:p>
          <a:p>
            <a:r>
              <a:rPr lang="en-AU" dirty="0" smtClean="0"/>
              <a:t>20,000 nuclear warheads still exist</a:t>
            </a:r>
          </a:p>
          <a:p>
            <a:r>
              <a:rPr lang="en-AU" dirty="0" smtClean="0"/>
              <a:t>19 nations have nuclear capacity</a:t>
            </a:r>
          </a:p>
          <a:p>
            <a:endParaRPr lang="en-AU" dirty="0"/>
          </a:p>
        </p:txBody>
      </p:sp>
      <p:pic>
        <p:nvPicPr>
          <p:cNvPr id="3074" name="Picture 2" descr="Smart Rockets/ Image: BAE Syste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9150" y="0"/>
            <a:ext cx="4514850" cy="26574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79912" y="2132856"/>
            <a:ext cx="100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Not-so-</a:t>
            </a:r>
            <a:endParaRPr lang="en-A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11560" y="1556792"/>
            <a:ext cx="8229600" cy="1143000"/>
          </a:xfrm>
        </p:spPr>
        <p:txBody>
          <a:bodyPr/>
          <a:lstStyle/>
          <a:p>
            <a:r>
              <a:rPr lang="en-AU" dirty="0" smtClean="0"/>
              <a:t>Money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67544" y="3212976"/>
            <a:ext cx="7740352" cy="3384376"/>
          </a:xfrm>
        </p:spPr>
        <p:txBody>
          <a:bodyPr>
            <a:normAutofit/>
          </a:bodyPr>
          <a:lstStyle/>
          <a:p>
            <a:r>
              <a:rPr lang="en-AU" sz="2800" dirty="0" smtClean="0"/>
              <a:t>The main instrument of destruction is something which does not exist in the natural World, and now mostly consists of electrons.</a:t>
            </a:r>
          </a:p>
          <a:p>
            <a:r>
              <a:rPr lang="en-AU" sz="2800" dirty="0" smtClean="0"/>
              <a:t>Money is a figment of the human imagination.</a:t>
            </a:r>
          </a:p>
          <a:p>
            <a:r>
              <a:rPr lang="en-AU" sz="2800" dirty="0" smtClean="0"/>
              <a:t>If we run short of money we simply create more (=GFC).</a:t>
            </a:r>
          </a:p>
          <a:p>
            <a:endParaRPr lang="en-AU" dirty="0"/>
          </a:p>
        </p:txBody>
      </p:sp>
      <p:pic>
        <p:nvPicPr>
          <p:cNvPr id="2050" name="Picture 2" descr="http://3.bp.blogspot.com/-4jtEP_iVDbU/T6FF8zW79DI/AAAAAAAABxU/SV6GIT1F6ZI/s1600/Where+To+Invest+The+Money+From+The+Lotte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0" y="0"/>
            <a:ext cx="4762500" cy="31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smarterquestions.org/wp-content/uploads/2012/03/emper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84784"/>
            <a:ext cx="4953781" cy="386395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05800" cy="996720"/>
          </a:xfrm>
        </p:spPr>
        <p:txBody>
          <a:bodyPr/>
          <a:lstStyle/>
          <a:p>
            <a:r>
              <a:rPr lang="en-AU" dirty="0" smtClean="0"/>
              <a:t>Was Hans Andersen right?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755576" y="5301208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 smtClean="0"/>
              <a:t>We are trading things that are </a:t>
            </a:r>
            <a:r>
              <a:rPr lang="en-AU" sz="2400" i="1" dirty="0" smtClean="0"/>
              <a:t>real </a:t>
            </a:r>
            <a:r>
              <a:rPr lang="en-AU" sz="2400" dirty="0" smtClean="0"/>
              <a:t>and</a:t>
            </a:r>
            <a:r>
              <a:rPr lang="en-AU" sz="2400" i="1" dirty="0" smtClean="0"/>
              <a:t> finite </a:t>
            </a:r>
            <a:r>
              <a:rPr lang="en-AU" sz="2400" dirty="0" smtClean="0"/>
              <a:t>– eg soil, water, natural resources, species and atmosphere – for something which is </a:t>
            </a:r>
            <a:r>
              <a:rPr lang="en-AU" sz="2400" i="1" dirty="0" smtClean="0"/>
              <a:t>unreal</a:t>
            </a:r>
            <a:r>
              <a:rPr lang="en-AU" sz="2400" dirty="0" smtClean="0"/>
              <a:t> and </a:t>
            </a:r>
            <a:r>
              <a:rPr lang="en-AU" sz="2400" i="1" dirty="0" smtClean="0"/>
              <a:t>infinite: </a:t>
            </a:r>
            <a:r>
              <a:rPr lang="en-AU" sz="2400" dirty="0" smtClean="0"/>
              <a:t>money.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305800" cy="794352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Boundaries we dare not cross...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5508105" y="638132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Source: </a:t>
            </a:r>
            <a:r>
              <a:rPr lang="en-AU" dirty="0" err="1" smtClean="0"/>
              <a:t>Rockstrom</a:t>
            </a:r>
            <a:r>
              <a:rPr lang="en-AU" dirty="0" smtClean="0"/>
              <a:t> et al. 2009</a:t>
            </a:r>
            <a:endParaRPr lang="en-AU" dirty="0"/>
          </a:p>
        </p:txBody>
      </p:sp>
      <p:pic>
        <p:nvPicPr>
          <p:cNvPr id="28674" name="Picture 2" descr="http://policy-practice.oxfam.org.uk/~/media/Images/Policy%20and%20Practice/Blog/nineplanetaryboundaries.ashx?mw=6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58790"/>
            <a:ext cx="9036496" cy="5004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‘Wise, wise man’</a:t>
            </a:r>
            <a:endParaRPr lang="en-AU" dirty="0"/>
          </a:p>
        </p:txBody>
      </p:sp>
      <p:pic>
        <p:nvPicPr>
          <p:cNvPr id="3" name="Picture 2" descr="blind men elepha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348880"/>
            <a:ext cx="4683861" cy="3508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908720"/>
            <a:ext cx="3384376" cy="710952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Achievements</a:t>
            </a:r>
            <a:endParaRPr lang="en-AU" dirty="0"/>
          </a:p>
        </p:txBody>
      </p:sp>
      <p:pic>
        <p:nvPicPr>
          <p:cNvPr id="3074" name="Picture 2" descr="shakespeare gu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04664"/>
            <a:ext cx="2857500" cy="3333750"/>
          </a:xfrm>
          <a:prstGeom prst="rect">
            <a:avLst/>
          </a:prstGeom>
          <a:noFill/>
        </p:spPr>
      </p:pic>
      <p:pic>
        <p:nvPicPr>
          <p:cNvPr id="3076" name="Picture 4" descr="http://cache2.artprintimages.com/LRG/21/2129/BIWED00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4437112"/>
            <a:ext cx="3810000" cy="2857500"/>
          </a:xfrm>
          <a:prstGeom prst="rect">
            <a:avLst/>
          </a:prstGeom>
          <a:noFill/>
        </p:spPr>
      </p:pic>
      <p:pic>
        <p:nvPicPr>
          <p:cNvPr id="3078" name="Picture 6" descr="http://kacya.files.wordpress.com/2010/07/taj_mahal_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0439" y="3717032"/>
            <a:ext cx="4583561" cy="3140968"/>
          </a:xfrm>
          <a:prstGeom prst="rect">
            <a:avLst/>
          </a:prstGeom>
          <a:noFill/>
        </p:spPr>
      </p:pic>
      <p:pic>
        <p:nvPicPr>
          <p:cNvPr id="3082" name="Picture 10" descr="http://upload.wikimedia.org/wikipedia/commons/thumb/c/ca/SalkatPitt.jpg/180px-SalkatPit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386621"/>
            <a:ext cx="1872208" cy="2309057"/>
          </a:xfrm>
          <a:prstGeom prst="rect">
            <a:avLst/>
          </a:prstGeom>
          <a:noFill/>
        </p:spPr>
      </p:pic>
      <p:pic>
        <p:nvPicPr>
          <p:cNvPr id="3080" name="Picture 8" descr="http://planetwonder.org/wp-content/uploads/2012/05/apollo-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2499" y="1700808"/>
            <a:ext cx="3241669" cy="2592288"/>
          </a:xfrm>
          <a:prstGeom prst="rect">
            <a:avLst/>
          </a:prstGeom>
          <a:noFill/>
        </p:spPr>
      </p:pic>
      <p:pic>
        <p:nvPicPr>
          <p:cNvPr id="3086" name="Picture 14" descr="http://build-endeavour.com/images/endeavourfaq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764704"/>
            <a:ext cx="2857500" cy="4000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908720"/>
            <a:ext cx="8211319" cy="6492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b="1" dirty="0" smtClean="0"/>
              <a:t>Population and food</a:t>
            </a:r>
            <a:endParaRPr lang="uk-UA" b="1" dirty="0" smtClean="0"/>
          </a:p>
        </p:txBody>
      </p:sp>
      <p:sp>
        <p:nvSpPr>
          <p:cNvPr id="6151" name="TextBox 7"/>
          <p:cNvSpPr txBox="1">
            <a:spLocks noChangeArrowheads="1"/>
          </p:cNvSpPr>
          <p:nvPr/>
        </p:nvSpPr>
        <p:spPr bwMode="auto">
          <a:xfrm>
            <a:off x="6372200" y="1700808"/>
            <a:ext cx="24482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3200" b="1" dirty="0" smtClean="0">
                <a:solidFill>
                  <a:srgbClr val="FF0000"/>
                </a:solidFill>
              </a:rPr>
              <a:t>Global food demand</a:t>
            </a:r>
          </a:p>
          <a:p>
            <a:r>
              <a:rPr lang="en-AU" sz="3200" b="1" dirty="0" smtClean="0">
                <a:solidFill>
                  <a:srgbClr val="FF0000"/>
                </a:solidFill>
              </a:rPr>
              <a:t>to double</a:t>
            </a:r>
            <a:endParaRPr lang="en-AU" sz="3200" b="1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 l="847" t="9693" r="40627" b="12057"/>
          <a:stretch>
            <a:fillRect/>
          </a:stretch>
        </p:blipFill>
        <p:spPr bwMode="auto">
          <a:xfrm>
            <a:off x="0" y="1628800"/>
            <a:ext cx="630019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5" descr="Global food deman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19" y="3408364"/>
            <a:ext cx="3198054" cy="311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flipV="1">
            <a:off x="8604448" y="2924944"/>
            <a:ext cx="288032" cy="1368152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Taxonomy</a:t>
            </a:r>
            <a:endParaRPr lang="en-A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1719" t="18750" r="12109" b="8124"/>
          <a:stretch>
            <a:fillRect/>
          </a:stretch>
        </p:blipFill>
        <p:spPr bwMode="auto">
          <a:xfrm>
            <a:off x="0" y="1857375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S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95205" y="0"/>
            <a:ext cx="5848795" cy="1916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n-AU" dirty="0" smtClean="0"/>
              <a:t>What should we call ourselves?</a:t>
            </a:r>
            <a:endParaRPr lang="en-A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5102225" y="0"/>
            <a:ext cx="4041775" cy="65484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724128" y="1988840"/>
            <a:ext cx="3250704" cy="4680520"/>
          </a:xfrm>
        </p:spPr>
        <p:txBody>
          <a:bodyPr>
            <a:normAutofit lnSpcReduction="10000"/>
          </a:bodyPr>
          <a:lstStyle/>
          <a:p>
            <a:r>
              <a:rPr lang="en-AU" dirty="0" smtClean="0">
                <a:latin typeface="+mj-lt"/>
              </a:rPr>
              <a:t>Pan </a:t>
            </a:r>
            <a:r>
              <a:rPr lang="en-AU" dirty="0" err="1" smtClean="0">
                <a:latin typeface="+mj-lt"/>
              </a:rPr>
              <a:t>daemonicus</a:t>
            </a:r>
            <a:r>
              <a:rPr lang="en-AU" dirty="0" smtClean="0">
                <a:latin typeface="+mj-lt"/>
              </a:rPr>
              <a:t> – the ‘demon chimp’</a:t>
            </a:r>
          </a:p>
          <a:p>
            <a:r>
              <a:rPr lang="en-AU" dirty="0" smtClean="0">
                <a:latin typeface="+mj-lt"/>
              </a:rPr>
              <a:t>Homo </a:t>
            </a:r>
            <a:r>
              <a:rPr lang="en-AU" dirty="0" err="1" smtClean="0">
                <a:latin typeface="+mj-lt"/>
              </a:rPr>
              <a:t>profligans</a:t>
            </a:r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Homo </a:t>
            </a:r>
            <a:r>
              <a:rPr lang="en-AU" dirty="0" err="1" smtClean="0">
                <a:latin typeface="+mj-lt"/>
              </a:rPr>
              <a:t>stultus</a:t>
            </a:r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Homo </a:t>
            </a:r>
            <a:r>
              <a:rPr lang="en-AU" dirty="0" err="1" smtClean="0">
                <a:latin typeface="+mj-lt"/>
              </a:rPr>
              <a:t>struthiones</a:t>
            </a:r>
            <a:r>
              <a:rPr lang="en-AU" dirty="0" smtClean="0">
                <a:latin typeface="+mj-lt"/>
              </a:rPr>
              <a:t> (ostrich man)</a:t>
            </a:r>
          </a:p>
          <a:p>
            <a:r>
              <a:rPr lang="en-AU" dirty="0" smtClean="0">
                <a:latin typeface="+mj-lt"/>
              </a:rPr>
              <a:t>Yahoo </a:t>
            </a:r>
            <a:r>
              <a:rPr lang="en-AU" dirty="0" err="1" smtClean="0">
                <a:latin typeface="+mj-lt"/>
              </a:rPr>
              <a:t>vulgaris</a:t>
            </a:r>
            <a:r>
              <a:rPr lang="en-AU" dirty="0" smtClean="0">
                <a:latin typeface="+mj-lt"/>
              </a:rPr>
              <a:t> (vulgar yahoo, after Swift)</a:t>
            </a:r>
          </a:p>
          <a:p>
            <a:r>
              <a:rPr lang="en-AU" dirty="0" smtClean="0">
                <a:latin typeface="+mj-lt"/>
              </a:rPr>
              <a:t>Homo erectus </a:t>
            </a:r>
            <a:r>
              <a:rPr lang="en-AU" dirty="0" err="1" smtClean="0">
                <a:latin typeface="+mj-lt"/>
              </a:rPr>
              <a:t>dyfunctionalis</a:t>
            </a:r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Homo drongo </a:t>
            </a:r>
          </a:p>
          <a:p>
            <a:r>
              <a:rPr lang="en-AU" dirty="0" smtClean="0">
                <a:latin typeface="+mj-lt"/>
              </a:rPr>
              <a:t>Homo gluteus sapiens</a:t>
            </a:r>
          </a:p>
          <a:p>
            <a:r>
              <a:rPr lang="en-AU" dirty="0" smtClean="0">
                <a:latin typeface="+mj-lt"/>
                <a:hlinkClick r:id="rId2"/>
              </a:rPr>
              <a:t>http://goo.gl/J8Jv0</a:t>
            </a:r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/>
          </a:p>
        </p:txBody>
      </p:sp>
      <p:pic>
        <p:nvPicPr>
          <p:cNvPr id="3" name="Picture 2" descr="hut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988840"/>
            <a:ext cx="4976517" cy="4508994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3347864" y="1988840"/>
            <a:ext cx="2376264" cy="1512168"/>
          </a:xfrm>
          <a:prstGeom prst="cloudCallout">
            <a:avLst>
              <a:gd name="adj1" fmla="val -64647"/>
              <a:gd name="adj2" fmla="val 7806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3851920" y="2132856"/>
            <a:ext cx="144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bg1"/>
                </a:solidFill>
                <a:latin typeface="+mj-lt"/>
              </a:rPr>
              <a:t>She’ll be right, mate!</a:t>
            </a:r>
            <a:endParaRPr lang="en-AU" sz="24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788</TotalTime>
  <Words>896</Words>
  <Application>Microsoft Office PowerPoint</Application>
  <PresentationFormat>On-screen Show (4:3)</PresentationFormat>
  <Paragraphs>117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Renaming H.Sapiens</vt:lpstr>
      <vt:lpstr>Linnaeus</vt:lpstr>
      <vt:lpstr>A new name?</vt:lpstr>
      <vt:lpstr>Extinctions</vt:lpstr>
      <vt:lpstr>Global climate +4-5o</vt:lpstr>
      <vt:lpstr>Chemical  assault</vt:lpstr>
      <vt:lpstr>Dead zones</vt:lpstr>
      <vt:lpstr>Our vanishing land</vt:lpstr>
      <vt:lpstr>Food waste</vt:lpstr>
      <vt:lpstr>Peak water</vt:lpstr>
      <vt:lpstr>Peak resources</vt:lpstr>
      <vt:lpstr>Our global footprint</vt:lpstr>
      <vt:lpstr>Weapons</vt:lpstr>
      <vt:lpstr>Money</vt:lpstr>
      <vt:lpstr>Was Hans Andersen right?</vt:lpstr>
      <vt:lpstr>Boundaries we dare not cross...</vt:lpstr>
      <vt:lpstr>‘Wise, wise man’</vt:lpstr>
      <vt:lpstr>Achievements</vt:lpstr>
      <vt:lpstr>Population and food</vt:lpstr>
      <vt:lpstr>Taxonomy</vt:lpstr>
      <vt:lpstr>What should we call ourselves?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Renaming H.Sapiens</dc:title>
  <dc:creator>Julian Cribb</dc:creator>
  <cp:lastModifiedBy>Julian Cribb</cp:lastModifiedBy>
  <cp:revision>29</cp:revision>
  <dcterms:created xsi:type="dcterms:W3CDTF">2012-09-06T19:15:58Z</dcterms:created>
  <dcterms:modified xsi:type="dcterms:W3CDTF">2013-01-19T05:13:45Z</dcterms:modified>
</cp:coreProperties>
</file>